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65" r:id="rId5"/>
    <p:sldId id="329" r:id="rId6"/>
    <p:sldId id="313" r:id="rId7"/>
    <p:sldId id="321" r:id="rId8"/>
    <p:sldId id="322" r:id="rId9"/>
    <p:sldId id="319" r:id="rId10"/>
    <p:sldId id="316" r:id="rId11"/>
    <p:sldId id="315" r:id="rId12"/>
    <p:sldId id="317" r:id="rId13"/>
    <p:sldId id="318" r:id="rId14"/>
    <p:sldId id="330" r:id="rId15"/>
    <p:sldId id="312" r:id="rId16"/>
  </p:sldIdLst>
  <p:sldSz cx="12192000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5281848-B4BA-4D85-BA25-53D1FE494E34}">
          <p14:sldIdLst>
            <p14:sldId id="256"/>
            <p14:sldId id="265"/>
            <p14:sldId id="329"/>
            <p14:sldId id="313"/>
            <p14:sldId id="321"/>
            <p14:sldId id="322"/>
            <p14:sldId id="319"/>
            <p14:sldId id="316"/>
            <p14:sldId id="315"/>
            <p14:sldId id="317"/>
            <p14:sldId id="318"/>
            <p14:sldId id="330"/>
            <p14:sldId id="312"/>
          </p14:sldIdLst>
        </p14:section>
        <p14:section name="备注" id="{CF5921D3-56A5-4875-B7C4-C1F259A8C82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06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4004" userDrawn="1">
          <p15:clr>
            <a:srgbClr val="A4A3A4"/>
          </p15:clr>
        </p15:guide>
        <p15:guide id="6" orient="horz" pos="536" userDrawn="1">
          <p15:clr>
            <a:srgbClr val="A4A3A4"/>
          </p15:clr>
        </p15:guide>
        <p15:guide id="7" orient="horz" pos="2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57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0" autoAdjust="0"/>
    <p:restoredTop sz="81273" autoAdjust="0"/>
  </p:normalViewPr>
  <p:slideViewPr>
    <p:cSldViewPr snapToGrid="0" showGuides="1">
      <p:cViewPr varScale="1">
        <p:scale>
          <a:sx n="70" d="100"/>
          <a:sy n="70" d="100"/>
        </p:scale>
        <p:origin x="408" y="53"/>
      </p:cViewPr>
      <p:guideLst>
        <p:guide orient="horz" pos="2160"/>
        <p:guide pos="3840"/>
        <p:guide pos="506"/>
        <p:guide pos="7242"/>
        <p:guide orient="horz" pos="4004"/>
        <p:guide orient="horz" pos="536"/>
        <p:guide orient="horz" pos="255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542" y="53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8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2.wdp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F6C45-8187-4A36-BB01-4C54F8DAB5D4}" type="datetimeFigureOut">
              <a:rPr lang="en-US" smtClean="0"/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老师好，我们是</a:t>
            </a:r>
            <a:r>
              <a:rPr lang="en-US" altLang="zh-CN" dirty="0"/>
              <a:t>3bits</a:t>
            </a:r>
            <a:r>
              <a:rPr lang="zh-CN" altLang="en-US" dirty="0"/>
              <a:t>小队。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在软件部分，主要是实现对整个游戏流程的控制，配合图像处理模块和音效处理模块实现，包括敌机产生的随机数生成，不同路线的设计，碰撞检测等等。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目前，我们小组完成了大部分的工作，接下来就是提升游戏音效质量和优化手势识别加速器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播放视频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我们对于游戏的选择是选择经典像素风格的飞行射击游戏。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智能环节部分，我们采用手势识别的方案实现用户和游戏的智能交互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我们设计的</a:t>
            </a:r>
            <a:r>
              <a:rPr lang="en-US" altLang="zh-CN" dirty="0"/>
              <a:t>SoC</a:t>
            </a:r>
            <a:r>
              <a:rPr lang="zh-CN" altLang="en-US" dirty="0"/>
              <a:t>总体架构如图所示，我们设计了响应的游戏引擎，包括图像处理引擎</a:t>
            </a:r>
            <a:r>
              <a:rPr lang="en-US" altLang="zh-CN" dirty="0"/>
              <a:t>PPU</a:t>
            </a:r>
            <a:r>
              <a:rPr lang="zh-CN" altLang="en-US" dirty="0"/>
              <a:t>和音效处理引擎</a:t>
            </a:r>
            <a:r>
              <a:rPr lang="en-US" altLang="zh-CN" dirty="0"/>
              <a:t>APU</a:t>
            </a:r>
            <a:r>
              <a:rPr lang="zh-CN" altLang="en-US" dirty="0"/>
              <a:t>，以及我们的智能部分的加速器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这些画面由背景和活动单位组成，同时他们均有一个一个小的图案方块组成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这种方块称为</a:t>
            </a:r>
            <a:r>
              <a:rPr lang="en-US" altLang="zh-CN" dirty="0"/>
              <a:t>tile</a:t>
            </a:r>
            <a:r>
              <a:rPr lang="zh-CN" altLang="en-US" dirty="0"/>
              <a:t>，一个</a:t>
            </a:r>
            <a:r>
              <a:rPr lang="en-US" altLang="zh-CN" dirty="0"/>
              <a:t>tile</a:t>
            </a:r>
            <a:r>
              <a:rPr lang="zh-CN" altLang="en-US" dirty="0"/>
              <a:t>由两张</a:t>
            </a:r>
            <a:r>
              <a:rPr lang="en-US" altLang="zh-CN" dirty="0"/>
              <a:t>8*8bit</a:t>
            </a:r>
            <a:r>
              <a:rPr lang="zh-CN" altLang="en-US" dirty="0"/>
              <a:t>的数据表组成，每一个像素点存在</a:t>
            </a:r>
            <a:r>
              <a:rPr lang="en-US" altLang="zh-CN" dirty="0"/>
              <a:t>0</a:t>
            </a:r>
            <a:r>
              <a:rPr lang="zh-CN" altLang="en-US" dirty="0"/>
              <a:t>，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3</a:t>
            </a:r>
            <a:r>
              <a:rPr lang="zh-CN" altLang="en-US" dirty="0"/>
              <a:t>四种可能，然后再通过调色板进行像素索引实现基本的颜色显示。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基于此，我们设计了如图所示的</a:t>
            </a:r>
            <a:r>
              <a:rPr lang="en-US" altLang="zh-CN" dirty="0"/>
              <a:t>PPU</a:t>
            </a:r>
            <a:r>
              <a:rPr lang="zh-CN" altLang="en-US" dirty="0"/>
              <a:t>模块。上一部分用于活动单位精灵的显示，</a:t>
            </a:r>
            <a:r>
              <a:rPr lang="en-US" altLang="zh-CN" dirty="0"/>
              <a:t>CPU</a:t>
            </a:r>
            <a:r>
              <a:rPr lang="zh-CN" altLang="en-US" dirty="0"/>
              <a:t>通过</a:t>
            </a:r>
            <a:r>
              <a:rPr lang="en-US" altLang="zh-CN" dirty="0"/>
              <a:t>AHB</a:t>
            </a:r>
            <a:r>
              <a:rPr lang="zh-CN" altLang="en-US" dirty="0"/>
              <a:t>总线传递每一个精灵的坐标等属性；下一部分用于背景的显示滚动控制，</a:t>
            </a:r>
            <a:r>
              <a:rPr lang="en-US" altLang="zh-CN" dirty="0"/>
              <a:t>CPU</a:t>
            </a:r>
            <a:r>
              <a:rPr lang="zh-CN" altLang="en-US" dirty="0"/>
              <a:t>实现少量的寄存器控制，而大量的图像数据由</a:t>
            </a:r>
            <a:r>
              <a:rPr lang="en-US" altLang="zh-CN" dirty="0"/>
              <a:t>PPU</a:t>
            </a:r>
            <a:r>
              <a:rPr lang="zh-CN" altLang="en-US" dirty="0"/>
              <a:t>通过</a:t>
            </a:r>
            <a:r>
              <a:rPr lang="en-US" altLang="zh-CN" dirty="0"/>
              <a:t>SPI</a:t>
            </a:r>
            <a:r>
              <a:rPr lang="zh-CN" altLang="en-US" dirty="0"/>
              <a:t>从</a:t>
            </a:r>
            <a:r>
              <a:rPr lang="en-US" altLang="zh-CN" dirty="0"/>
              <a:t>FLASH</a:t>
            </a:r>
            <a:r>
              <a:rPr lang="zh-CN" altLang="en-US" dirty="0"/>
              <a:t>中获取图像背景数据。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在游戏音效环节，我们采用四种波形模拟四种乐器，通过自己谱曲实现有趣的电子音效，而不是采用直接存储声音数据的方式，能够有效的减少存储资源的消耗。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 trans="71000" grainSize="1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9022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258D227D-0423-4BEA-A6F4-C75BF7177F2E}" type="datetime1">
              <a:rPr lang="en-US" smtClean="0"/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869778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 trans="71000" grainSize="1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0" y="895350"/>
            <a:ext cx="12192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695325" y="895350"/>
            <a:ext cx="588441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日期占位符 1"/>
          <p:cNvSpPr>
            <a:spLocks noGrp="1"/>
          </p:cNvSpPr>
          <p:nvPr>
            <p:ph type="dt" sz="half" idx="10"/>
          </p:nvPr>
        </p:nvSpPr>
        <p:spPr>
          <a:xfrm>
            <a:off x="579022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258D227D-0423-4BEA-A6F4-C75BF7177F2E}" type="datetime1">
              <a:rPr lang="en-US" smtClean="0"/>
            </a:fld>
            <a:endParaRPr lang="en-US"/>
          </a:p>
        </p:txBody>
      </p:sp>
      <p:sp>
        <p:nvSpPr>
          <p:cNvPr id="16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869778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  <p:pic>
        <p:nvPicPr>
          <p:cNvPr id="2" name="图片 4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1155" y="124982"/>
            <a:ext cx="2534594" cy="6338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screen">
            <a:alphaModFix amt="17000"/>
          </a:blip>
          <a:srcRect l="11021" t="18957" r="10992" b="12992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4224529"/>
              <a:gd name="connsiteX1" fmla="*/ 12192000 w 12192000"/>
              <a:gd name="connsiteY1" fmla="*/ 0 h 4224529"/>
              <a:gd name="connsiteX2" fmla="*/ 12192000 w 12192000"/>
              <a:gd name="connsiteY2" fmla="*/ 4224529 h 4224529"/>
              <a:gd name="connsiteX3" fmla="*/ 0 w 12192000"/>
              <a:gd name="connsiteY3" fmla="*/ 4224529 h 4224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224529">
                <a:moveTo>
                  <a:pt x="0" y="0"/>
                </a:moveTo>
                <a:lnTo>
                  <a:pt x="12192000" y="0"/>
                </a:lnTo>
                <a:lnTo>
                  <a:pt x="12192000" y="4224529"/>
                </a:lnTo>
                <a:lnTo>
                  <a:pt x="0" y="4224529"/>
                </a:lnTo>
                <a:close/>
              </a:path>
            </a:pathLst>
          </a:custGeom>
        </p:spPr>
      </p:pic>
      <p:cxnSp>
        <p:nvCxnSpPr>
          <p:cNvPr id="8" name="直接连接符 7"/>
          <p:cNvCxnSpPr/>
          <p:nvPr userDrawn="1"/>
        </p:nvCxnSpPr>
        <p:spPr>
          <a:xfrm>
            <a:off x="0" y="895350"/>
            <a:ext cx="12192000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695325" y="895350"/>
            <a:ext cx="58844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 userDrawn="1"/>
        </p:nvSpPr>
        <p:spPr>
          <a:xfrm>
            <a:off x="0" y="6784736"/>
            <a:ext cx="12192000" cy="73264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日期占位符 1"/>
          <p:cNvSpPr>
            <a:spLocks noGrp="1"/>
          </p:cNvSpPr>
          <p:nvPr>
            <p:ph type="dt" sz="half" idx="10"/>
          </p:nvPr>
        </p:nvSpPr>
        <p:spPr>
          <a:xfrm>
            <a:off x="579022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258D227D-0423-4BEA-A6F4-C75BF7177F2E}" type="datetime1">
              <a:rPr lang="en-US" smtClean="0"/>
            </a:fld>
            <a:endParaRPr lang="en-US"/>
          </a:p>
        </p:txBody>
      </p:sp>
      <p:sp>
        <p:nvSpPr>
          <p:cNvPr id="20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869778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375" y="101389"/>
            <a:ext cx="2474259" cy="7428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screen">
            <a:alphaModFix amt="17000"/>
          </a:blip>
          <a:srcRect l="11021" t="18957" r="10992" b="12992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4224529"/>
              <a:gd name="connsiteX1" fmla="*/ 12192000 w 12192000"/>
              <a:gd name="connsiteY1" fmla="*/ 0 h 4224529"/>
              <a:gd name="connsiteX2" fmla="*/ 12192000 w 12192000"/>
              <a:gd name="connsiteY2" fmla="*/ 4224529 h 4224529"/>
              <a:gd name="connsiteX3" fmla="*/ 0 w 12192000"/>
              <a:gd name="connsiteY3" fmla="*/ 4224529 h 4224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224529">
                <a:moveTo>
                  <a:pt x="0" y="0"/>
                </a:moveTo>
                <a:lnTo>
                  <a:pt x="12192000" y="0"/>
                </a:lnTo>
                <a:lnTo>
                  <a:pt x="12192000" y="4224529"/>
                </a:lnTo>
                <a:lnTo>
                  <a:pt x="0" y="4224529"/>
                </a:lnTo>
                <a:close/>
              </a:path>
            </a:pathLst>
          </a:custGeom>
        </p:spPr>
      </p:pic>
      <p:sp>
        <p:nvSpPr>
          <p:cNvPr id="19" name="日期占位符 1"/>
          <p:cNvSpPr>
            <a:spLocks noGrp="1"/>
          </p:cNvSpPr>
          <p:nvPr>
            <p:ph type="dt" sz="half" idx="10"/>
          </p:nvPr>
        </p:nvSpPr>
        <p:spPr>
          <a:xfrm>
            <a:off x="579022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258D227D-0423-4BEA-A6F4-C75BF7177F2E}" type="datetime1">
              <a:rPr lang="en-US" smtClean="0"/>
            </a:fld>
            <a:endParaRPr lang="en-US"/>
          </a:p>
        </p:txBody>
      </p:sp>
      <p:sp>
        <p:nvSpPr>
          <p:cNvPr id="20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869778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6784736"/>
            <a:ext cx="12192000" cy="73264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375" y="101389"/>
            <a:ext cx="2474259" cy="74282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4B77F-8B75-4A9D-AD57-2E4D195B9976}" type="datetime1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.xml"/><Relationship Id="rId2" Type="http://schemas.openxmlformats.org/officeDocument/2006/relationships/tags" Target="../tags/tag1.xml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vmlDrawing" Target="../drawings/vmlDrawing1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2.bin"/><Relationship Id="rId4" Type="http://schemas.openxmlformats.org/officeDocument/2006/relationships/tags" Target="../tags/tag4.xml"/><Relationship Id="rId3" Type="http://schemas.openxmlformats.org/officeDocument/2006/relationships/image" Target="../media/image9.emf"/><Relationship Id="rId2" Type="http://schemas.openxmlformats.org/officeDocument/2006/relationships/oleObject" Target="../embeddings/oleObject1.bin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vmlDrawing" Target="../drawings/vmlDrawing2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emf"/><Relationship Id="rId2" Type="http://schemas.openxmlformats.org/officeDocument/2006/relationships/oleObject" Target="../embeddings/oleObject3.bin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vmlDrawing" Target="../drawings/vmlDrawing3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7.emf"/><Relationship Id="rId2" Type="http://schemas.openxmlformats.org/officeDocument/2006/relationships/oleObject" Target="../embeddings/oleObject4.bin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294931" y="3044279"/>
            <a:ext cx="8387617" cy="76944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arm</a:t>
            </a:r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软核的智能游戏机设计</a:t>
            </a:r>
            <a:endParaRPr lang="zh-CN" altLang="en-US" sz="4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 flipV="1">
            <a:off x="0" y="5950974"/>
            <a:ext cx="12192000" cy="907024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组合 66"/>
          <p:cNvGrpSpPr/>
          <p:nvPr/>
        </p:nvGrpSpPr>
        <p:grpSpPr>
          <a:xfrm>
            <a:off x="4857003" y="4248487"/>
            <a:ext cx="3479332" cy="949398"/>
            <a:chOff x="5127588" y="4977343"/>
            <a:chExt cx="3479332" cy="949398"/>
          </a:xfrm>
        </p:grpSpPr>
        <p:grpSp>
          <p:nvGrpSpPr>
            <p:cNvPr id="68" name="组合 67"/>
            <p:cNvGrpSpPr/>
            <p:nvPr/>
          </p:nvGrpSpPr>
          <p:grpSpPr>
            <a:xfrm>
              <a:off x="5127588" y="5524450"/>
              <a:ext cx="3479332" cy="402291"/>
              <a:chOff x="4699399" y="5524450"/>
              <a:chExt cx="3479332" cy="402291"/>
            </a:xfrm>
          </p:grpSpPr>
          <p:grpSp>
            <p:nvGrpSpPr>
              <p:cNvPr id="74" name="组合 73"/>
              <p:cNvGrpSpPr/>
              <p:nvPr/>
            </p:nvGrpSpPr>
            <p:grpSpPr>
              <a:xfrm>
                <a:off x="4804852" y="5588187"/>
                <a:ext cx="3243663" cy="338554"/>
                <a:chOff x="4958045" y="4727634"/>
                <a:chExt cx="2994570" cy="234315"/>
              </a:xfrm>
            </p:grpSpPr>
            <p:sp>
              <p:nvSpPr>
                <p:cNvPr id="76" name="矩形 75"/>
                <p:cNvSpPr/>
                <p:nvPr/>
              </p:nvSpPr>
              <p:spPr>
                <a:xfrm>
                  <a:off x="4980905" y="4727634"/>
                  <a:ext cx="2971710" cy="214818"/>
                </a:xfrm>
                <a:prstGeom prst="rect">
                  <a:avLst/>
                </a:pr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矩形 76"/>
                <p:cNvSpPr/>
                <p:nvPr/>
              </p:nvSpPr>
              <p:spPr>
                <a:xfrm>
                  <a:off x="4958045" y="4727634"/>
                  <a:ext cx="45719" cy="2343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文本框 74"/>
              <p:cNvSpPr txBox="1"/>
              <p:nvPr/>
            </p:nvSpPr>
            <p:spPr>
              <a:xfrm>
                <a:off x="4699399" y="5524450"/>
                <a:ext cx="347933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/>
                  <a:t>队员：魏学静 魏泷 安星羿</a:t>
                </a:r>
                <a:endParaRPr lang="en-US" sz="2000" dirty="0"/>
              </a:p>
            </p:txBody>
          </p:sp>
        </p:grpSp>
        <p:grpSp>
          <p:nvGrpSpPr>
            <p:cNvPr id="69" name="组合 68"/>
            <p:cNvGrpSpPr/>
            <p:nvPr/>
          </p:nvGrpSpPr>
          <p:grpSpPr>
            <a:xfrm>
              <a:off x="5810611" y="4977343"/>
              <a:ext cx="2050506" cy="405446"/>
              <a:chOff x="5810611" y="4977343"/>
              <a:chExt cx="2050506" cy="405446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5810611" y="4977343"/>
                <a:ext cx="2050505" cy="338554"/>
                <a:chOff x="5810611" y="4977344"/>
                <a:chExt cx="2050505" cy="338554"/>
              </a:xfrm>
            </p:grpSpPr>
            <p:sp>
              <p:nvSpPr>
                <p:cNvPr id="72" name="矩形 71"/>
                <p:cNvSpPr/>
                <p:nvPr/>
              </p:nvSpPr>
              <p:spPr>
                <a:xfrm>
                  <a:off x="5860133" y="4977344"/>
                  <a:ext cx="2000983" cy="338554"/>
                </a:xfrm>
                <a:prstGeom prst="rect">
                  <a:avLst/>
                </a:pr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矩形 72"/>
                <p:cNvSpPr/>
                <p:nvPr/>
              </p:nvSpPr>
              <p:spPr>
                <a:xfrm>
                  <a:off x="5810611" y="4977344"/>
                  <a:ext cx="49522" cy="33855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1" name="文本框 70"/>
              <p:cNvSpPr txBox="1"/>
              <p:nvPr/>
            </p:nvSpPr>
            <p:spPr>
              <a:xfrm>
                <a:off x="5860134" y="4982679"/>
                <a:ext cx="20009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/>
                  <a:t>队伍名：</a:t>
                </a:r>
                <a:r>
                  <a:rPr lang="en-US" altLang="zh-CN" sz="2000" dirty="0"/>
                  <a:t>3bits</a:t>
                </a:r>
                <a:endParaRPr lang="zh-CN" altLang="en-US" sz="2000" dirty="0"/>
              </a:p>
            </p:txBody>
          </p:sp>
        </p:grp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448" y="315014"/>
            <a:ext cx="6463101" cy="28579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1364476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软件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pic>
        <p:nvPicPr>
          <p:cNvPr id="4098" name="Picture 2" descr="C:\Users\hp\AppData\Local\Temp\ksohtml9312\wps4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4589" y="1399858"/>
            <a:ext cx="7322846" cy="405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1364476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进度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598914" y="1476805"/>
          <a:ext cx="899417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2824"/>
                <a:gridCol w="2488011"/>
                <a:gridCol w="1817637"/>
                <a:gridCol w="25357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大项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小项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进度</a:t>
                      </a:r>
                      <a:r>
                        <a:rPr lang="en-US" altLang="zh-CN" dirty="0"/>
                        <a:t>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描述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内核正常运行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编译下载</a:t>
                      </a:r>
                      <a:r>
                        <a:rPr lang="en-US" altLang="zh-CN" dirty="0"/>
                        <a:t>&amp;Debug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zh-CN" altLang="en-US" dirty="0"/>
                        <a:t>完成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硬件设备驱动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PS2</a:t>
                      </a:r>
                      <a:r>
                        <a:rPr lang="zh-CN" altLang="en-US" dirty="0"/>
                        <a:t>手柄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100%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HDMI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100%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蜂鸣器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100%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游戏设计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游戏显示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/>
                        <a:t>100%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游戏音效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/>
                        <a:t>70%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有待丰富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游戏机制</a:t>
                      </a:r>
                      <a:r>
                        <a:rPr lang="en-US" altLang="zh-CN" dirty="0"/>
                        <a:t>&amp;</a:t>
                      </a:r>
                      <a:r>
                        <a:rPr lang="zh-CN" altLang="en-US" dirty="0"/>
                        <a:t>游戏流程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智能环节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手势识别训练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手势识别加速器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已完成仿真和性能评估</a:t>
                      </a:r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064760" y="3168262"/>
            <a:ext cx="2062480" cy="52197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展示环节</a:t>
            </a:r>
            <a:endParaRPr lang="zh-CN" alt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296742" y="3013501"/>
            <a:ext cx="1598516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 谢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 flipV="1">
            <a:off x="0" y="6241092"/>
            <a:ext cx="12192000" cy="616906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332" y="1"/>
            <a:ext cx="4135668" cy="18288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87375" y="328552"/>
            <a:ext cx="1439818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END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2082621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游戏方案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2834" y="1310521"/>
            <a:ext cx="5966331" cy="4909304"/>
          </a:xfrm>
          <a:prstGeom prst="rect">
            <a:avLst/>
          </a:prstGeom>
          <a:ln w="19050">
            <a:noFill/>
          </a:ln>
        </p:spPr>
      </p:pic>
      <p:sp>
        <p:nvSpPr>
          <p:cNvPr id="9" name="文本框 8"/>
          <p:cNvSpPr txBox="1"/>
          <p:nvPr/>
        </p:nvSpPr>
        <p:spPr>
          <a:xfrm>
            <a:off x="3882390" y="864235"/>
            <a:ext cx="4427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经典怀旧像素风的飞行射击类游戏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9177"/>
            <a:ext cx="2773680" cy="52197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智能环节方案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75759" y="864514"/>
            <a:ext cx="38404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手势识别</a:t>
            </a:r>
            <a:endParaRPr lang="zh-CN" altLang="en-US" dirty="0"/>
          </a:p>
        </p:txBody>
      </p:sp>
      <p:pic>
        <p:nvPicPr>
          <p:cNvPr id="17" name="图片 17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39975" y="1423670"/>
            <a:ext cx="7512050" cy="375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2776722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S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oC</a:t>
            </a: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总体架构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graphicFrame>
        <p:nvGraphicFramePr>
          <p:cNvPr id="4" name="对象 3"/>
          <p:cNvGraphicFramePr/>
          <p:nvPr>
            <p:custDataLst>
              <p:tags r:id="rId1"/>
            </p:custDataLst>
          </p:nvPr>
        </p:nvGraphicFramePr>
        <p:xfrm>
          <a:off x="4680585" y="0"/>
          <a:ext cx="6631305" cy="672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2" imgW="5512435" imgH="5879465" progId="Visio.Drawing.15">
                  <p:embed/>
                </p:oleObj>
              </mc:Choice>
              <mc:Fallback>
                <p:oleObj name="" r:id="rId2" imgW="5512435" imgH="5879465" progId="Visio.Drawing.15">
                  <p:embed/>
                  <p:pic>
                    <p:nvPicPr>
                      <p:cNvPr id="0" name="图片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80585" y="0"/>
                        <a:ext cx="6631305" cy="672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-2147482623"/>
          <p:cNvGraphicFramePr/>
          <p:nvPr>
            <p:custDataLst>
              <p:tags r:id="rId4"/>
            </p:custDataLst>
          </p:nvPr>
        </p:nvGraphicFramePr>
        <p:xfrm>
          <a:off x="238125" y="1940560"/>
          <a:ext cx="3728085" cy="2792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" r:id="rId5" imgW="5022850" imgH="3296920" progId="Visio.Drawing.15">
                  <p:embed/>
                </p:oleObj>
              </mc:Choice>
              <mc:Fallback>
                <p:oleObj name="" r:id="rId5" imgW="5022850" imgH="3296920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8125" y="1940560"/>
                        <a:ext cx="3728085" cy="279273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3550972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图像处理单元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PPU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096000" y="2134940"/>
            <a:ext cx="3950245" cy="324772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866" y="2163732"/>
            <a:ext cx="3950246" cy="31901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885440" y="1669415"/>
            <a:ext cx="64217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背景</a:t>
            </a:r>
            <a:r>
              <a:rPr lang="en-US" altLang="zh-CN" dirty="0"/>
              <a:t>background                              </a:t>
            </a:r>
            <a:r>
              <a:rPr lang="zh-CN" altLang="en-US" dirty="0"/>
              <a:t>活动单位</a:t>
            </a:r>
            <a:r>
              <a:rPr lang="en-US" altLang="zh-CN" dirty="0"/>
              <a:t>sprite</a:t>
            </a:r>
            <a:r>
              <a:rPr lang="zh-CN" altLang="en-US" dirty="0"/>
              <a:t>（精灵）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5101590" y="551434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>
                <a:solidFill>
                  <a:srgbClr val="FF0000"/>
                </a:solidFill>
              </a:rPr>
              <a:t>tile</a:t>
            </a:r>
            <a:r>
              <a:rPr lang="zh-CN" altLang="en-US">
                <a:solidFill>
                  <a:srgbClr val="FF0000"/>
                </a:solidFill>
              </a:rPr>
              <a:t>，方块</a:t>
            </a:r>
            <a:r>
              <a:rPr lang="en-US" altLang="zh-CN">
                <a:solidFill>
                  <a:srgbClr val="FF0000"/>
                </a:solidFill>
              </a:rPr>
              <a:t>/</a:t>
            </a:r>
            <a:r>
              <a:rPr lang="zh-CN" altLang="en-US">
                <a:solidFill>
                  <a:srgbClr val="FF0000"/>
                </a:solidFill>
              </a:rPr>
              <a:t>瓦片</a:t>
            </a:r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469" y="1303536"/>
            <a:ext cx="5966331" cy="4909304"/>
          </a:xfrm>
          <a:prstGeom prst="rect">
            <a:avLst/>
          </a:prstGeom>
          <a:ln w="1905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3550972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图像处理单元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PPU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92928" y="932558"/>
            <a:ext cx="5606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基于</a:t>
            </a:r>
            <a:r>
              <a:rPr lang="en-US" altLang="zh-CN" sz="2400" dirty="0"/>
              <a:t>tile</a:t>
            </a:r>
            <a:r>
              <a:rPr lang="zh-CN" altLang="en-US" sz="2400" dirty="0"/>
              <a:t>（瓦片）的显示原理</a:t>
            </a:r>
            <a:endParaRPr lang="zh-CN" altLang="en-US" sz="2400" dirty="0"/>
          </a:p>
        </p:txBody>
      </p:sp>
      <p:pic>
        <p:nvPicPr>
          <p:cNvPr id="5122" name="Picture 2" descr="C:\Users\hp\AppData\Local\Temp\ksohtml9312\wps5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429" y="1932214"/>
            <a:ext cx="3469141" cy="3390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hp\AppData\Local\Temp\ksohtml9312\wps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640" y="1475009"/>
            <a:ext cx="7192718" cy="3840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C:\Users\hp\AppData\Local\Temp\ksohtml9312\wps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233" y="1386029"/>
            <a:ext cx="7156125" cy="3929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3550972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图像处理单元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PPU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40250" y="5968255"/>
            <a:ext cx="9911500" cy="75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使用尽量少的图库材料实现丰富的敌机单位和丰富的背景地图显示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将图像压缩近</a:t>
            </a:r>
            <a:r>
              <a:rPr lang="en-US" altLang="zh-CN" dirty="0">
                <a:solidFill>
                  <a:srgbClr val="FF0000"/>
                </a:solidFill>
              </a:rPr>
              <a:t>90</a:t>
            </a:r>
            <a:r>
              <a:rPr lang="zh-CN" altLang="en-US" dirty="0">
                <a:solidFill>
                  <a:srgbClr val="FF0000"/>
                </a:solidFill>
              </a:rPr>
              <a:t>倍</a:t>
            </a:r>
            <a:r>
              <a:rPr lang="zh-CN" altLang="en-US" dirty="0"/>
              <a:t>，大大减少了</a:t>
            </a:r>
            <a:r>
              <a:rPr lang="en-US" altLang="zh-CN" dirty="0"/>
              <a:t>BRAM</a:t>
            </a:r>
            <a:r>
              <a:rPr lang="zh-CN" altLang="en-US" dirty="0"/>
              <a:t>消耗</a:t>
            </a:r>
            <a:endParaRPr lang="zh-CN" altLang="en-US" dirty="0"/>
          </a:p>
        </p:txBody>
      </p:sp>
      <p:graphicFrame>
        <p:nvGraphicFramePr>
          <p:cNvPr id="6" name="对象 5"/>
          <p:cNvGraphicFramePr/>
          <p:nvPr>
            <p:custDataLst>
              <p:tags r:id="rId1"/>
            </p:custDataLst>
          </p:nvPr>
        </p:nvGraphicFramePr>
        <p:xfrm>
          <a:off x="4138295" y="328295"/>
          <a:ext cx="7604125" cy="56400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" r:id="rId2" imgW="6259195" imgH="4688205" progId="Visio.Drawing.15">
                  <p:embed/>
                </p:oleObj>
              </mc:Choice>
              <mc:Fallback>
                <p:oleObj name="" r:id="rId2" imgW="6259195" imgH="4688205" progId="Visio.Drawing.15">
                  <p:embed/>
                  <p:pic>
                    <p:nvPicPr>
                      <p:cNvPr id="0" name="图片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38295" y="328295"/>
                        <a:ext cx="7604125" cy="56400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3584636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音效处理单元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APU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841625" y="1809115"/>
          <a:ext cx="6508767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" r:id="rId2" imgW="4269105" imgH="2131695" progId="Visio.Drawing.15">
                  <p:embed/>
                </p:oleObj>
              </mc:Choice>
              <mc:Fallback>
                <p:oleObj name="" r:id="rId2" imgW="4269105" imgH="2131695" progId="Visio.Drawing.15">
                  <p:embed/>
                  <p:pic>
                    <p:nvPicPr>
                      <p:cNvPr id="0" name="图片 7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41625" y="1809115"/>
                        <a:ext cx="6508767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2800767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“智能”单元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ICON" val="#36099;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ISLIDE.ICON" val="#36099;"/>
</p:tagLst>
</file>

<file path=ppt/tags/tag8.xml><?xml version="1.0" encoding="utf-8"?>
<p:tagLst xmlns:p="http://schemas.openxmlformats.org/presentationml/2006/main">
  <p:tag name="KSO_WPP_MARK_KEY" val="419b219e-6152-4b37-85a3-b92593dfe2d2"/>
  <p:tag name="COMMONDATA" val="eyJoZGlkIjoiMjJjMTE5NWY1N2U0ZTU3NTEzMTljNzE1NGI3NWEwZT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D57A2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8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0D57A2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436</Words>
  <Application>WPS 演示</Application>
  <PresentationFormat>宽屏</PresentationFormat>
  <Paragraphs>143</Paragraphs>
  <Slides>13</Slides>
  <Notes>13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Arial Unicode MS</vt:lpstr>
      <vt:lpstr>等线</vt:lpstr>
      <vt:lpstr>Calibri</vt:lpstr>
      <vt:lpstr>Office 主题​​</vt:lpstr>
      <vt:lpstr>Visio.Drawing.15</vt:lpstr>
      <vt:lpstr>Visio.Drawing.15</vt:lpstr>
      <vt:lpstr>Visio.Drawing.15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XIANGYANG WANG</dc:creator>
  <cp:lastModifiedBy>hp</cp:lastModifiedBy>
  <cp:revision>210</cp:revision>
  <dcterms:created xsi:type="dcterms:W3CDTF">2022-04-24T00:11:00Z</dcterms:created>
  <dcterms:modified xsi:type="dcterms:W3CDTF">2023-05-26T13:45:18Z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2C899DB37F204B3BBE7A0326C4E475A0</vt:lpwstr>
  </property>
  <property fmtid="{D5CDD505-2E9C-101B-9397-08002B2CF9AE}" pid="3" name="KSOProductBuildVer">
    <vt:lpwstr>2052-11.1.0.14309</vt:lpwstr>
  </property>
</Properties>
</file>

<file path=docProps/thumbnail.jpeg>
</file>